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Poiret On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PoiretOn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špičky v oboru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abyste byli špička v oboru, nemusíte být známí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 mě bavilo v dětství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tribalizace - kmeny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tribalizace - kmeny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5e5744b0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5e5744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e5744b06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e5744b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5e5744b06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5e5744b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- kdo je má, je boss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e5744b06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e5744b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5e5744b0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5e5744b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poznávačka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5e5744b06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5e5744b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e5744b06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e5744b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5e5744b06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5e5744b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e5744b06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5e5744b0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5e5744b06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5e5744b0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emoce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5e5744b06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5e5744b0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emoce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e5744b06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5e5744b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5e5744b06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5e5744b0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ÚKOL Č.6 - SESTAVTE VÁŠ ELEVATOR PITCH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e5744b06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e5744b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- kdo je má, je boss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e5744b06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e5744b0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5e5744b06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5e5744b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tribalizace - kmeny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5e5744b06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5e5744b0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tribalizace - kmeny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5e5744b06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5e5744b0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5e5744b06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5e5744b0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mě bavilo v dětství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5e5744b06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5e5744b0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ÚKOL Č.6 - SESTAVTE VÁŠ ELEVATOR PITCH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e5744b06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5e5744b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- kdo je má, je boss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5e5744b06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5e5744b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e5744b06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e5744b0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5e5744b06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5e5744b0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Revidovat, jednou za mesic, jednou za pul roku, ozvat se nam , byt s nama v kontaktu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management - vedome rizeni kariery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Nase workshopy -  podzim bezpecnost dl kurz, java dl kurz, stipendium.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5e5744b06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5e5744b0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- kdo je má, je boss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i.dailymail.co.uk/i/pix/2014/06/09/article-2653332-0F79C42300000578-150_634x435.jpg" TargetMode="External"/><Relationship Id="rId4" Type="http://schemas.openxmlformats.org/officeDocument/2006/relationships/image" Target="../media/image13.jpg"/><Relationship Id="rId11" Type="http://schemas.openxmlformats.org/officeDocument/2006/relationships/hyperlink" Target="http://media.indiatimes.in/media/content/2013/Sep/eva_herzigova_1379144358_540x540.jpg" TargetMode="External"/><Relationship Id="rId10" Type="http://schemas.openxmlformats.org/officeDocument/2006/relationships/image" Target="../media/image8.jpg"/><Relationship Id="rId12" Type="http://schemas.openxmlformats.org/officeDocument/2006/relationships/image" Target="../media/image5.jpg"/><Relationship Id="rId9" Type="http://schemas.openxmlformats.org/officeDocument/2006/relationships/hyperlink" Target="http://www.liveforfilms.com/wp-content/uploads/2015/01/steve-jobs.jpg" TargetMode="External"/><Relationship Id="rId5" Type="http://schemas.openxmlformats.org/officeDocument/2006/relationships/hyperlink" Target="https://sasha97.wikispaces.com/file/view/JamieOliver-300x288.jpg/307015872/JamieOliver-300x288.jpg" TargetMode="External"/><Relationship Id="rId6" Type="http://schemas.openxmlformats.org/officeDocument/2006/relationships/image" Target="../media/image6.jpg"/><Relationship Id="rId7" Type="http://schemas.openxmlformats.org/officeDocument/2006/relationships/hyperlink" Target="http://assets.rollingstone.com/assets/images/list_container/100-greatest-rolling-stones-songs-20131015/stones-624-1381341116.jpg" TargetMode="External"/><Relationship Id="rId8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media.novinky.cz/400/304003-top_foto1-qlfya.jpg?1328801402" TargetMode="External"/><Relationship Id="rId4" Type="http://schemas.openxmlformats.org/officeDocument/2006/relationships/image" Target="../media/image7.jpg"/><Relationship Id="rId10" Type="http://schemas.openxmlformats.org/officeDocument/2006/relationships/image" Target="../media/image17.jpg"/><Relationship Id="rId9" Type="http://schemas.openxmlformats.org/officeDocument/2006/relationships/hyperlink" Target="http://cdn.blog-sap.com/analytics/files/2012/09/geek.jpg" TargetMode="External"/><Relationship Id="rId5" Type="http://schemas.openxmlformats.org/officeDocument/2006/relationships/hyperlink" Target="http://www.epa.eu/files/Images/Portfolios/Photographers/Filip%20Singer.jpg" TargetMode="External"/><Relationship Id="rId6" Type="http://schemas.openxmlformats.org/officeDocument/2006/relationships/image" Target="../media/image10.jpg"/><Relationship Id="rId7" Type="http://schemas.openxmlformats.org/officeDocument/2006/relationships/hyperlink" Target="http://g.denik.cz/13/20/laty-amos-ucitel_denik-605.jpg" TargetMode="External"/><Relationship Id="rId8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ignite-lab.com/wp-content/uploads/2014/09/Personal-Brand.jpg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://cng.h-cdn.co/assets/16/11/what-is-personal-brand.jpg" TargetMode="External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herunningbug.co.uk/cfs-file.ashx/__key/communityserver-blogs-components-weblogfiles/00-00-02-15-52/where-are-you-going.gif" TargetMode="External"/><Relationship Id="rId4" Type="http://schemas.openxmlformats.org/officeDocument/2006/relationships/image" Target="../media/image2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-media-cache-ak0.pinimg.com/236x/4e/2b/90/4e2b9095e34893f8c80eceb100ba50c2.jpg" TargetMode="External"/><Relationship Id="rId4" Type="http://schemas.openxmlformats.org/officeDocument/2006/relationships/image" Target="../media/image30.jpg"/><Relationship Id="rId5" Type="http://schemas.openxmlformats.org/officeDocument/2006/relationships/hyperlink" Target="http://49.media.tumblr.com/tumblr_ljbayuUa9A1qhv8x1o1_1280.gif" TargetMode="External"/><Relationship Id="rId6" Type="http://schemas.openxmlformats.org/officeDocument/2006/relationships/image" Target="../media/image26.gif"/><Relationship Id="rId7" Type="http://schemas.openxmlformats.org/officeDocument/2006/relationships/hyperlink" Target="https://s-media-cache-ak0.pinimg.com/236x/0f/cf/e6/0fcfe6d997852afdb0d920f849143f4f.jpg" TargetMode="External"/><Relationship Id="rId8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visualoop.com/media/2013/04/Infogram-pro-750x420.jpg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s://infogr.am/petra-drahonovska?src=we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social-tribe.com/wp-content/uploads/2014/05/canva.png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www.canva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piktochart.com" TargetMode="External"/><Relationship Id="rId4" Type="http://schemas.openxmlformats.org/officeDocument/2006/relationships/hyperlink" Target="https://magic.piktochart.com/assets/v4/l/pikto/gallery-banner-theme-97cd9520fca20a642f25ddc7f5829b7284b9ac15aede870e7872ffb3a5881b6b.png" TargetMode="External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1.bp.blogspot.com/-xYJWwCr85P8/UbEsmdEm2RI/AAAAAAAAChg/_qXuVOP4TnA/s1600/gd+is+gb.gif" TargetMode="External"/><Relationship Id="rId4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kuchynskedoplnky.cz/upload/shop/11/28101/ROSLE-Trychtyr---24098.jpg" TargetMode="External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nejlepsizivotopis.cz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s://s-media-cache-ak0.pinimg.com/736x/74/7b/c0/747bc01d829a966e23b6caec7e566cd6.jpg" TargetMode="External"/><Relationship Id="rId6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core.org/system/files/planning-4.jpg" TargetMode="External"/><Relationship Id="rId4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shechive.files.wordpress.com/2014/06/job-interview-9-5.gif?w=500&amp;h=238" TargetMode="External"/><Relationship Id="rId4" Type="http://schemas.openxmlformats.org/officeDocument/2006/relationships/image" Target="../media/image4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stencilrevolution.com/photopost/2012/09/Boring-by-Banksy.jpg" TargetMode="External"/><Relationship Id="rId4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thenextweb.com/wp-content/blogs.dir/1/files/2014/10/laptop-color-design.jpg" TargetMode="External"/><Relationship Id="rId4" Type="http://schemas.openxmlformats.org/officeDocument/2006/relationships/image" Target="../media/image5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1.bp.blogspot.com/-F3U19L8SfUQ/Tnthju7Z8mI/AAAAAAAAA-I/cfusbDNUNr0/s1600/emotions.png" TargetMode="External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future-ceos.com/wp-content/uploads/Elevator-Pitch1.png" TargetMode="External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i58.photobucket.com/albums/g246/sey115/no-no-no-very-bad-man-Babu-Bhatt-seinfeld-gifs-finger-wag_zps135c809e.gif" TargetMode="External"/><Relationship Id="rId4" Type="http://schemas.openxmlformats.org/officeDocument/2006/relationships/image" Target="../media/image4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previews.123rf.com/images/blue67/blue671307/blue67130700003/21041010-Great-Job-Super-Student-Praise-Hand-Lettering-Phrases-Back-to-School-Sketchy-Notebook-Doodles-Hand-D-Stock-Vector.jpg" TargetMode="External"/><Relationship Id="rId4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acmagazine.com.br/wp-content/uploads/2011/12/09-icone-app-linkedin-256x256.png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la.teikav.edu.gr/blogs/skins/postlog/img/postit2.png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://la.teikav.edu.gr/blogs/skins/postlog/img/postit2.png" TargetMode="External"/><Relationship Id="rId6" Type="http://schemas.openxmlformats.org/officeDocument/2006/relationships/hyperlink" Target="http://la.teikav.edu.gr/blogs/skins/postlog/img/postit2.p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patro.cz/obrazek/105/1074555379-funky-business-navzdy-jak-si-uzit-kapitalismus.jpg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0" y="4146400"/>
            <a:ext cx="28089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0" i="0" lang="en" sz="22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CareerDesigner.cz</a:t>
            </a:r>
            <a:endParaRPr b="0" i="0" sz="22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obal barva orez.jpg" id="60" name="Google Shape;60;p15"/>
          <p:cNvPicPr preferRelativeResize="0"/>
          <p:nvPr/>
        </p:nvPicPr>
        <p:blipFill rotWithShape="1">
          <a:blip r:embed="rId3">
            <a:alphaModFix/>
          </a:blip>
          <a:srcRect b="48865" l="0" r="0" t="23917"/>
          <a:stretch/>
        </p:blipFill>
        <p:spPr>
          <a:xfrm>
            <a:off x="-29538" y="0"/>
            <a:ext cx="9203076" cy="18222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413550" y="2128050"/>
            <a:ext cx="60009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OSOBNÍ PROFESNÍ PREZENTACE</a:t>
            </a:r>
            <a:endParaRPr b="0" i="0" sz="2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&amp; KARIÉRNÍ TRANZIT</a:t>
            </a:r>
            <a:endParaRPr b="0" i="0" sz="2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750" y="4386887"/>
            <a:ext cx="1859301" cy="6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04925"/>
            <a:ext cx="3256110" cy="22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031225" cy="29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31225" y="0"/>
            <a:ext cx="3176475" cy="21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12775" y="0"/>
            <a:ext cx="3031226" cy="30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6112775" y="4563650"/>
            <a:ext cx="2971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V OBORU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31225" y="1964675"/>
            <a:ext cx="3081550" cy="3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975" y="178300"/>
            <a:ext cx="4233675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462751" cy="27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3908" y="2559750"/>
            <a:ext cx="3682742" cy="27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6975" y="2559750"/>
            <a:ext cx="1444300" cy="2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5634525" y="4101925"/>
            <a:ext cx="34065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TOP V OBORU NEMUSÍ ZNAMENAT VEŘEJNOU POPULARITU… I KDYŽ…?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188450" y="2234050"/>
            <a:ext cx="49032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DOVEDNOSTI, ZNALOSTI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TALENTY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HODNOTY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VÁŠEŇ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VIZE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FORMA PREZENTACE &amp; ARCHETYPY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ZNÁM SVÉHO KLIENTA A HŘIŠTĚ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iret One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KOMBINACE JEDINEČNOSTI</a:t>
            </a:r>
            <a:endParaRPr b="0" i="0" sz="18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138" name="Google Shape;138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275" y="0"/>
            <a:ext cx="27432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6750" y="2546675"/>
            <a:ext cx="3732143" cy="2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403625" y="2515525"/>
            <a:ext cx="84450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CV NENÍ JEN OTISK MINULOSTI</a:t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CV MÁ TAKÉ UKAZOVAT, KAM CHCI JÍT… a to tímto:</a:t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DOPLNĚNÍM PROFESNÍ VIZE, CÍLŮ</a:t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WORDINGEM</a:t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TOHO, CO AKCENTUJI - “CO CHCI NEJVÍCE NYNÍ AKTUÁLNĚ PRODAT”</a:t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150" name="Google Shape;150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650" y="266575"/>
            <a:ext cx="3731775" cy="20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50" y="156375"/>
            <a:ext cx="2743200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9800" y="137325"/>
            <a:ext cx="2741289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5588" y="1315475"/>
            <a:ext cx="2875125" cy="3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50" y="205975"/>
            <a:ext cx="8353050" cy="466958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257700" y="4199050"/>
            <a:ext cx="2899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chemeClr val="hlink"/>
                </a:solidFill>
                <a:latin typeface="Poiret One"/>
                <a:ea typeface="Poiret One"/>
                <a:cs typeface="Poiret One"/>
                <a:sym typeface="Poiret One"/>
                <a:hlinkClick r:id="rId5"/>
              </a:rPr>
              <a:t>WWW.INFOGR.AM</a:t>
            </a:r>
            <a:endParaRPr b="0" i="0" sz="2400" u="none" cap="none" strike="noStrike">
              <a:solidFill>
                <a:srgbClr val="434343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246" y="-1"/>
            <a:ext cx="46877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85675" y="4423900"/>
            <a:ext cx="349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chemeClr val="hlink"/>
                </a:solidFill>
                <a:latin typeface="Poiret One"/>
                <a:ea typeface="Poiret One"/>
                <a:cs typeface="Poiret One"/>
                <a:sym typeface="Poiret One"/>
                <a:hlinkClick r:id="rId5"/>
              </a:rPr>
              <a:t>WWW.CANVA.COM</a:t>
            </a:r>
            <a:endParaRPr b="0" i="0" sz="24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2654100" y="4375800"/>
            <a:ext cx="3835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chemeClr val="hlink"/>
                </a:solidFill>
                <a:latin typeface="Poiret One"/>
                <a:ea typeface="Poiret One"/>
                <a:cs typeface="Poiret One"/>
                <a:sym typeface="Poiret One"/>
                <a:hlinkClick r:id="rId3"/>
              </a:rPr>
              <a:t>WWW.PIKTOCHART.COM</a:t>
            </a:r>
            <a:endParaRPr b="0" i="0" sz="2400" u="none" cap="none" strike="noStrike">
              <a:solidFill>
                <a:srgbClr val="000000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176" name="Google Shape;176;p3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038" y="0"/>
            <a:ext cx="8105926" cy="4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/>
        </p:nvSpPr>
        <p:spPr>
          <a:xfrm>
            <a:off x="248375" y="1025300"/>
            <a:ext cx="51018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AD DESIGN &amp; VIZUÁL</a:t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… VŽDY, KDYŽ HRAJE V MŮJ PROSPĚCH</a:t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iret One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PRODÁVÁM SEBE - NE CV</a:t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iret One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ZÁHLAVÍ</a:t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iret One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FONTY</a:t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iret One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IKONY</a:t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iret One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PRVKY INFOGRAFIKY</a:t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iret One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STYL, FORMA ÚSTNÍ / ONLINE PREZENTACE</a:t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… NIKDY NE NA ÚKOR PŘEHLEDNOSTI, OBSAHU</a:t>
            </a:r>
            <a:endParaRPr b="0" i="0" sz="18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182" name="Google Shape;182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475" y="98375"/>
            <a:ext cx="4238525" cy="49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195750" y="1822200"/>
            <a:ext cx="87525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DEN /01 - ZÁKLAD SEBEPREZENTACE + PREZENTACE NA TRHU PRÁCE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základ osobní značky (vášeň, skills, hodnoty, vize)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kdo je můj klient a hřiště - prezentační matice &amp; elevator pitch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aktuální CV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DEN /02 - PROFESNÍ TRANZIT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doladění CV - doplnění nových skills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LINKEDIN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akční plán využití výstupů z DA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b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</a:b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DEN /03 - PREZENTAČNÍ DOVEDNOSTI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iret One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trénink prezentace projektů na závěrečný galavečer</a:t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obal barva orez.jpg" id="68" name="Google Shape;68;p16"/>
          <p:cNvPicPr preferRelativeResize="0"/>
          <p:nvPr/>
        </p:nvPicPr>
        <p:blipFill rotWithShape="1">
          <a:blip r:embed="rId3">
            <a:alphaModFix/>
          </a:blip>
          <a:srcRect b="48865" l="0" r="0" t="23917"/>
          <a:stretch/>
        </p:blipFill>
        <p:spPr>
          <a:xfrm>
            <a:off x="-29538" y="0"/>
            <a:ext cx="9203076" cy="18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ports fans HIGH QUALITY PHOTO"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0" y="0"/>
            <a:ext cx="9144000" cy="53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174350" y="4033225"/>
            <a:ext cx="9144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LIDI KOLEM</a:t>
            </a:r>
            <a:endParaRPr b="0" i="0" sz="29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0" y="3916975"/>
            <a:ext cx="9144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KURZY</a:t>
            </a:r>
            <a:endParaRPr b="0" i="0" sz="29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38" y="456700"/>
            <a:ext cx="7054734" cy="36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7150" y="122050"/>
            <a:ext cx="5802800" cy="45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/>
        </p:nvSpPr>
        <p:spPr>
          <a:xfrm>
            <a:off x="1491825" y="4395300"/>
            <a:ext cx="6209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NÁŠ FIREMNÍ FILTR - JAK FIRMY VIDÍM</a:t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/>
        </p:nvSpPr>
        <p:spPr>
          <a:xfrm>
            <a:off x="5540750" y="4348100"/>
            <a:ext cx="3555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MŮJ PROJEKT</a:t>
            </a:r>
            <a:endParaRPr b="0" i="0" sz="2400" u="none" cap="none" strike="noStrike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Image result for PROJECT PRESENTATION SYMBOL" id="211" name="Google Shape;2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50" y="0"/>
            <a:ext cx="4998200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ctrTitle"/>
          </p:nvPr>
        </p:nvSpPr>
        <p:spPr>
          <a:xfrm>
            <a:off x="195750" y="1822200"/>
            <a:ext cx="87525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DEN /02 - PREZENTACE NA SPEED DATINGU &amp; VÝBĚR STÁŽE</a:t>
            </a:r>
            <a:endParaRPr b="0" sz="21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kdo je můj klient a hřiště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prezentační matice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online - reál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verbálně - vizuálně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aplikace do CV 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elevator pitch &gt; natočení video vizitky</a:t>
            </a:r>
            <a:endParaRPr b="0" baseline="3000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reflexe DA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lekce, firmy, projekt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lang="en" sz="18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tipy pro aktuální LI</a:t>
            </a:r>
            <a:endParaRPr b="0" sz="18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obal barva orez.jpg" id="217" name="Google Shape;217;p39"/>
          <p:cNvPicPr preferRelativeResize="0"/>
          <p:nvPr/>
        </p:nvPicPr>
        <p:blipFill rotWithShape="1">
          <a:blip r:embed="rId3">
            <a:alphaModFix/>
          </a:blip>
          <a:srcRect b="48866" l="0" r="0" t="23917"/>
          <a:stretch/>
        </p:blipFill>
        <p:spPr>
          <a:xfrm>
            <a:off x="-29538" y="0"/>
            <a:ext cx="9203076" cy="18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/>
        </p:nvSpPr>
        <p:spPr>
          <a:xfrm>
            <a:off x="4912475" y="4232700"/>
            <a:ext cx="4126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MŮJ KLIENT &amp; HŘIŠTĚ</a:t>
            </a:r>
            <a:endParaRPr sz="3000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Image result for TENNIS COURT"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32775" cy="503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N SYMBOL PNG"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950" y="664825"/>
            <a:ext cx="1993875" cy="44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/>
        </p:nvSpPr>
        <p:spPr>
          <a:xfrm rot="-5398997">
            <a:off x="-1857500" y="2100600"/>
            <a:ext cx="51414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Poiret One"/>
                <a:ea typeface="Poiret One"/>
                <a:cs typeface="Poiret One"/>
                <a:sym typeface="Poiret One"/>
                <a:hlinkClick r:id="rId3"/>
              </a:rPr>
              <a:t>WWW.NEJLEPSIZIVOTOPIS.CZ</a:t>
            </a:r>
            <a:endParaRPr sz="24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660" y="0"/>
            <a:ext cx="41452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6525" y="1137825"/>
            <a:ext cx="3867476" cy="29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Poiret One"/>
                <a:ea typeface="Poiret One"/>
                <a:cs typeface="Poiret One"/>
                <a:sym typeface="Poiret One"/>
              </a:rPr>
              <a:t>ebook RECRUITMENT HACKING </a:t>
            </a:r>
            <a:endParaRPr b="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book Krejsa ukázka 01.jpg"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392"/>
            <a:ext cx="9144003" cy="386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195750" y="1822200"/>
            <a:ext cx="87525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JSEM ABSOLVENTKA (DO 2 LET PRÁCE FULL TIME)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MÁM CV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MÁM AKTUÁLNÍ CV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MÁM LINKEDIN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AKTIVNĚ S LINKEDIN PRACUJI 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VÍM, ŽE CHCI UŽ TEĎ BĚHEM DA NEBO TĚSNĚ PO MĚNIT PRÁCI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CHCI MĚNIT PRÁCI BĚHEM ROKU 2019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MÁM UŽ TÉMA V RÁMCI DA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MÁM UŽ PARŤÁKA V RÁMCI DA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obal barva orez.jpg" id="74" name="Google Shape;74;p17"/>
          <p:cNvPicPr preferRelativeResize="0"/>
          <p:nvPr/>
        </p:nvPicPr>
        <p:blipFill rotWithShape="1">
          <a:blip r:embed="rId3">
            <a:alphaModFix/>
          </a:blip>
          <a:srcRect b="48865" l="0" r="0" t="23917"/>
          <a:stretch/>
        </p:blipFill>
        <p:spPr>
          <a:xfrm>
            <a:off x="-29538" y="0"/>
            <a:ext cx="9203076" cy="18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/>
        </p:nvSpPr>
        <p:spPr>
          <a:xfrm>
            <a:off x="212250" y="172400"/>
            <a:ext cx="5928300" cy="48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velikost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národnost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segment průmyslu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produkt - služba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učení se  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styl práce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pracovní doba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kreativa - organizace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odbornost - řízení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sama - v týmu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… atp.  </a:t>
            </a:r>
            <a:endParaRPr sz="300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249" name="Google Shape;249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150" y="3012925"/>
            <a:ext cx="3195850" cy="2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/>
        </p:nvSpPr>
        <p:spPr>
          <a:xfrm>
            <a:off x="2106175" y="362225"/>
            <a:ext cx="4988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FORMA ZAUJME JAKO PRVNÍ</a:t>
            </a:r>
            <a:endParaRPr sz="2400">
              <a:solidFill>
                <a:srgbClr val="434343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255" name="Google Shape;255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88" y="1272925"/>
            <a:ext cx="7309975" cy="34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75" y="0"/>
            <a:ext cx="77152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6"/>
          <p:cNvSpPr txBox="1"/>
          <p:nvPr/>
        </p:nvSpPr>
        <p:spPr>
          <a:xfrm>
            <a:off x="886200" y="4304500"/>
            <a:ext cx="52293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PRŮMĚRNÍ NEVÍTĚZÍ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50" y="425700"/>
            <a:ext cx="8734725" cy="45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/>
          <p:nvPr/>
        </p:nvSpPr>
        <p:spPr>
          <a:xfrm>
            <a:off x="6589800" y="4184050"/>
            <a:ext cx="2097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DESIGN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37" y="59451"/>
            <a:ext cx="7818125" cy="52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8"/>
          <p:cNvSpPr txBox="1"/>
          <p:nvPr/>
        </p:nvSpPr>
        <p:spPr>
          <a:xfrm>
            <a:off x="197925" y="1241088"/>
            <a:ext cx="4650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E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M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O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C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iret One"/>
                <a:ea typeface="Poiret One"/>
                <a:cs typeface="Poiret One"/>
                <a:sym typeface="Poiret One"/>
              </a:rPr>
              <a:t>E</a:t>
            </a:r>
            <a:endParaRPr sz="3000"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279" name="Google Shape;279;p49"/>
          <p:cNvPicPr preferRelativeResize="0"/>
          <p:nvPr/>
        </p:nvPicPr>
        <p:blipFill rotWithShape="1">
          <a:blip r:embed="rId3">
            <a:alphaModFix/>
          </a:blip>
          <a:srcRect b="0" l="0" r="0" t="15796"/>
          <a:stretch/>
        </p:blipFill>
        <p:spPr>
          <a:xfrm>
            <a:off x="0" y="341375"/>
            <a:ext cx="9143999" cy="46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/>
          <p:nvPr/>
        </p:nvSpPr>
        <p:spPr>
          <a:xfrm>
            <a:off x="2696850" y="509725"/>
            <a:ext cx="5032200" cy="4207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50"/>
          <p:cNvCxnSpPr>
            <a:stCxn id="284" idx="1"/>
            <a:endCxn id="284" idx="3"/>
          </p:cNvCxnSpPr>
          <p:nvPr/>
        </p:nvCxnSpPr>
        <p:spPr>
          <a:xfrm>
            <a:off x="2696850" y="2613475"/>
            <a:ext cx="50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50"/>
          <p:cNvCxnSpPr>
            <a:stCxn id="284" idx="0"/>
            <a:endCxn id="284" idx="2"/>
          </p:cNvCxnSpPr>
          <p:nvPr/>
        </p:nvCxnSpPr>
        <p:spPr>
          <a:xfrm>
            <a:off x="5212950" y="509725"/>
            <a:ext cx="0" cy="420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50"/>
          <p:cNvSpPr txBox="1"/>
          <p:nvPr/>
        </p:nvSpPr>
        <p:spPr>
          <a:xfrm rot="-5400000">
            <a:off x="-1930975" y="2100600"/>
            <a:ext cx="5124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NAŠE PREZENTACE NAVENEK</a:t>
            </a:r>
            <a:endParaRPr sz="2300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2757975" y="150975"/>
            <a:ext cx="2304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V REÁLNÉM SVĚTĚ</a:t>
            </a:r>
            <a:endParaRPr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89" name="Google Shape;289;p50"/>
          <p:cNvSpPr txBox="1"/>
          <p:nvPr/>
        </p:nvSpPr>
        <p:spPr>
          <a:xfrm>
            <a:off x="5305975" y="150975"/>
            <a:ext cx="2304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ONLINE</a:t>
            </a:r>
            <a:endParaRPr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90" name="Google Shape;290;p50"/>
          <p:cNvSpPr txBox="1"/>
          <p:nvPr/>
        </p:nvSpPr>
        <p:spPr>
          <a:xfrm rot="-5400000">
            <a:off x="1322838" y="3444025"/>
            <a:ext cx="2304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VIZUÁLNĚ</a:t>
            </a:r>
            <a:endParaRPr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91" name="Google Shape;291;p50"/>
          <p:cNvSpPr txBox="1"/>
          <p:nvPr/>
        </p:nvSpPr>
        <p:spPr>
          <a:xfrm rot="-5400000">
            <a:off x="1322850" y="1424175"/>
            <a:ext cx="2304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VERBÁLNĚ</a:t>
            </a:r>
            <a:endParaRPr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cxnSp>
        <p:nvCxnSpPr>
          <p:cNvPr id="292" name="Google Shape;292;p50"/>
          <p:cNvCxnSpPr/>
          <p:nvPr/>
        </p:nvCxnSpPr>
        <p:spPr>
          <a:xfrm flipH="1" rot="10800000">
            <a:off x="2959275" y="734725"/>
            <a:ext cx="2013000" cy="16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50"/>
          <p:cNvCxnSpPr/>
          <p:nvPr/>
        </p:nvCxnSpPr>
        <p:spPr>
          <a:xfrm flipH="1" rot="10800000">
            <a:off x="5451925" y="2885175"/>
            <a:ext cx="2013000" cy="16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50"/>
          <p:cNvCxnSpPr/>
          <p:nvPr/>
        </p:nvCxnSpPr>
        <p:spPr>
          <a:xfrm flipH="1" rot="10800000">
            <a:off x="2898000" y="2814625"/>
            <a:ext cx="2013000" cy="16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50"/>
          <p:cNvCxnSpPr/>
          <p:nvPr/>
        </p:nvCxnSpPr>
        <p:spPr>
          <a:xfrm flipH="1" rot="10800000">
            <a:off x="5453625" y="664175"/>
            <a:ext cx="2013000" cy="16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011176"/>
            <a:ext cx="9143999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 txBox="1"/>
          <p:nvPr/>
        </p:nvSpPr>
        <p:spPr>
          <a:xfrm>
            <a:off x="411000" y="246975"/>
            <a:ext cx="8322000" cy="63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JAKÝ JE VÁŠ ELEVATOR PITCH?</a:t>
            </a:r>
            <a:endParaRPr sz="3000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FILM SYMBOL"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501" y="0"/>
            <a:ext cx="5451500" cy="40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2"/>
          <p:cNvSpPr txBox="1"/>
          <p:nvPr/>
        </p:nvSpPr>
        <p:spPr>
          <a:xfrm>
            <a:off x="279675" y="170225"/>
            <a:ext cx="3198000" cy="4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iret One"/>
              <a:buChar char="-"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kdo jsem (elevator pitch)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iret One"/>
              <a:buChar char="-"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co mě zajímá rozvíjet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iret One"/>
              <a:buChar char="-"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co chci, aby zaznělo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iret One"/>
              <a:buChar char="-"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proč vaše firma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iret One"/>
              <a:buChar char="-"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jaký projekt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TIPY: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… dialog vs. monolog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… otázky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iret One"/>
                <a:ea typeface="Poiret One"/>
                <a:cs typeface="Poiret One"/>
                <a:sym typeface="Poiret One"/>
              </a:rPr>
              <a:t>… styl prezentace</a:t>
            </a:r>
            <a:endParaRPr sz="1800"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ports fans HIGH QUALITY PHOTO"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0" y="0"/>
            <a:ext cx="9144000" cy="53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4"/>
          <p:cNvSpPr txBox="1"/>
          <p:nvPr/>
        </p:nvSpPr>
        <p:spPr>
          <a:xfrm>
            <a:off x="174350" y="4033225"/>
            <a:ext cx="9144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LIDI KOLEM</a:t>
            </a:r>
            <a:endParaRPr sz="2900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/>
        </p:nvSpPr>
        <p:spPr>
          <a:xfrm>
            <a:off x="0" y="3916975"/>
            <a:ext cx="9144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KURZY</a:t>
            </a:r>
            <a:endParaRPr sz="2900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00" y="343550"/>
            <a:ext cx="7054734" cy="36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/>
        </p:nvSpPr>
        <p:spPr>
          <a:xfrm>
            <a:off x="5540750" y="4348100"/>
            <a:ext cx="3555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MŮJ PROJEKT</a:t>
            </a:r>
            <a:endParaRPr sz="2400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Image result for PROJECT PRESENTATION SYMBOL" id="330" name="Google Shape;3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0" y="0"/>
            <a:ext cx="4998200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/>
        </p:nvSpPr>
        <p:spPr>
          <a:xfrm>
            <a:off x="1167325" y="395500"/>
            <a:ext cx="68874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“</a:t>
            </a:r>
            <a:r>
              <a:rPr i="1"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JSEM FLEXIBILNÍ, KOMUNIKATIVNÍ </a:t>
            </a:r>
            <a:endParaRPr i="1" sz="3000">
              <a:solidFill>
                <a:srgbClr val="434343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A RÁD</a:t>
            </a:r>
            <a:r>
              <a:rPr i="1"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/</a:t>
            </a:r>
            <a:r>
              <a:rPr i="1"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A SE UČÍM NOVÝM VĚCEM</a:t>
            </a:r>
            <a:r>
              <a:rPr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”</a:t>
            </a:r>
            <a:endParaRPr sz="3000">
              <a:solidFill>
                <a:srgbClr val="434343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336" name="Google Shape;336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250" y="1528800"/>
            <a:ext cx="4388025" cy="32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asos dibujo"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925" y="1556550"/>
            <a:ext cx="3932700" cy="33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8"/>
          <p:cNvSpPr txBox="1"/>
          <p:nvPr/>
        </p:nvSpPr>
        <p:spPr>
          <a:xfrm>
            <a:off x="92150" y="124275"/>
            <a:ext cx="68874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KROKY AKČNÍHO PLÁNU</a:t>
            </a:r>
            <a:endParaRPr>
              <a:solidFill>
                <a:srgbClr val="434343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LINKEDIN" id="347" name="Google Shape;3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200" y="883400"/>
            <a:ext cx="5627825" cy="33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EOPLE NETWORKING GRAPH" id="357" name="Google Shape;3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834" y="23175"/>
            <a:ext cx="6836166" cy="50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1"/>
          <p:cNvSpPr txBox="1"/>
          <p:nvPr/>
        </p:nvSpPr>
        <p:spPr>
          <a:xfrm>
            <a:off x="38850" y="4425600"/>
            <a:ext cx="3555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NETWORKING</a:t>
            </a:r>
            <a:endParaRPr sz="2400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CTION PLAN" id="363" name="Google Shape;3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525" y="1019538"/>
            <a:ext cx="4329850" cy="31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457200" y="473025"/>
            <a:ext cx="82296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Poiret One"/>
                <a:ea typeface="Poiret One"/>
                <a:cs typeface="Poiret One"/>
                <a:sym typeface="Poiret One"/>
              </a:rPr>
              <a:t>DĚKUJEME ZA PODKLADY</a:t>
            </a:r>
            <a:endParaRPr b="0" i="0" sz="3600" u="none" cap="none" strike="noStrike">
              <a:solidFill>
                <a:srgbClr val="999999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999999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Poiret One"/>
                <a:ea typeface="Poiret One"/>
                <a:cs typeface="Poiret One"/>
                <a:sym typeface="Poiret One"/>
              </a:rPr>
              <a:t>Pozdrav z dáli posílá:</a:t>
            </a:r>
            <a:endParaRPr b="0" i="0" sz="3600" u="none" cap="none" strike="noStrike">
              <a:solidFill>
                <a:srgbClr val="999999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Poiret One"/>
                <a:ea typeface="Poiret One"/>
                <a:cs typeface="Poiret One"/>
                <a:sym typeface="Poiret One"/>
              </a:rPr>
              <a:t>Petra Drahoňovská</a:t>
            </a:r>
            <a:endParaRPr b="0" i="0" sz="3600" u="none" cap="none" strike="noStrike">
              <a:solidFill>
                <a:srgbClr val="999999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Poiret One"/>
                <a:ea typeface="Poiret One"/>
                <a:cs typeface="Poiret One"/>
                <a:sym typeface="Poiret One"/>
              </a:rPr>
              <a:t>www.CareerDesigner.cz</a:t>
            </a:r>
            <a:endParaRPr b="0" i="0" sz="3600" u="none" cap="none" strike="noStrike">
              <a:solidFill>
                <a:srgbClr val="999999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374" name="Google Shape;374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250" y="3383800"/>
            <a:ext cx="501500" cy="5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3375" y="3544750"/>
            <a:ext cx="1598750" cy="15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ctrTitle"/>
          </p:nvPr>
        </p:nvSpPr>
        <p:spPr>
          <a:xfrm>
            <a:off x="195750" y="1822200"/>
            <a:ext cx="87525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" sz="21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DEN /01 - ZÁKLAD SEBEPREZENTACE</a:t>
            </a:r>
            <a:endParaRPr b="0" i="0" sz="21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odkud kam jdu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základ osobní značky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vášeň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skills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hodnoty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vize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reflexe DA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jak vnímám stávající kurzy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lidi, kteří mě podporují + či si o podporu řeknu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iret One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tipy pro aktuální CV</a:t>
            </a:r>
            <a:endParaRPr b="0" i="0" sz="18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descr="obal barva orez.jpg" id="90" name="Google Shape;90;p20"/>
          <p:cNvPicPr preferRelativeResize="0"/>
          <p:nvPr/>
        </p:nvPicPr>
        <p:blipFill rotWithShape="1">
          <a:blip r:embed="rId3">
            <a:alphaModFix/>
          </a:blip>
          <a:srcRect b="48865" l="0" r="0" t="23917"/>
          <a:stretch/>
        </p:blipFill>
        <p:spPr>
          <a:xfrm>
            <a:off x="-29538" y="0"/>
            <a:ext cx="9203076" cy="18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457200" y="1149225"/>
            <a:ext cx="8229600" cy="3725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KDO JSEM?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… představme se … 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96" name="Google Shape;96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969872">
            <a:off x="70241" y="3195232"/>
            <a:ext cx="1919420" cy="177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70588">
            <a:off x="271616" y="357732"/>
            <a:ext cx="1919420" cy="177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>
            <a:hlinkClick r:id="rId6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11519">
            <a:off x="6766216" y="660932"/>
            <a:ext cx="1919420" cy="177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975" y="468444"/>
            <a:ext cx="1780524" cy="254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niha váš osobní startup" id="104" name="Google Shape;1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5149" y="468454"/>
            <a:ext cx="2065951" cy="29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/>
        </p:nvSpPr>
        <p:spPr>
          <a:xfrm>
            <a:off x="2784550" y="3489800"/>
            <a:ext cx="3310500" cy="839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ech trends picture" id="110" name="Google Shape;1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/>
        </p:nvSpPr>
        <p:spPr>
          <a:xfrm>
            <a:off x="8059275" y="94500"/>
            <a:ext cx="9483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AI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VR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AR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IOT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BI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3D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… </a:t>
            </a:r>
            <a:endParaRPr b="0" i="0" sz="3000" u="none" cap="none" strike="noStrike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